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256" r:id="rId5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3A496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59159D-2D56-73DF-2A5D-DDE600AC1063}" v="20" dt="2024-11-29T15:19:35.8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25" d="100"/>
          <a:sy n="25" d="100"/>
        </p:scale>
        <p:origin x="1445" y="-3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C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0A871F-0872-4684-AD85-F3560B00495E}" type="datetimeFigureOut">
              <a:rPr lang="es-EC" smtClean="0"/>
              <a:t>29/11/2024</a:t>
            </a:fld>
            <a:endParaRPr lang="es-EC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C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C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9FE93A-0696-4276-8936-466785E9603A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54840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96947" rtl="0" eaLnBrk="1" latinLnBrk="0" hangingPunct="1">
      <a:defRPr sz="1702" kern="1200">
        <a:solidFill>
          <a:schemeClr val="tx1"/>
        </a:solidFill>
        <a:latin typeface="+mn-lt"/>
        <a:ea typeface="+mn-ea"/>
        <a:cs typeface="+mn-cs"/>
      </a:defRPr>
    </a:lvl1pPr>
    <a:lvl2pPr marL="648473" algn="l" defTabSz="1296947" rtl="0" eaLnBrk="1" latinLnBrk="0" hangingPunct="1">
      <a:defRPr sz="1702" kern="1200">
        <a:solidFill>
          <a:schemeClr val="tx1"/>
        </a:solidFill>
        <a:latin typeface="+mn-lt"/>
        <a:ea typeface="+mn-ea"/>
        <a:cs typeface="+mn-cs"/>
      </a:defRPr>
    </a:lvl2pPr>
    <a:lvl3pPr marL="1296947" algn="l" defTabSz="1296947" rtl="0" eaLnBrk="1" latinLnBrk="0" hangingPunct="1">
      <a:defRPr sz="1702" kern="1200">
        <a:solidFill>
          <a:schemeClr val="tx1"/>
        </a:solidFill>
        <a:latin typeface="+mn-lt"/>
        <a:ea typeface="+mn-ea"/>
        <a:cs typeface="+mn-cs"/>
      </a:defRPr>
    </a:lvl3pPr>
    <a:lvl4pPr marL="1945422" algn="l" defTabSz="1296947" rtl="0" eaLnBrk="1" latinLnBrk="0" hangingPunct="1">
      <a:defRPr sz="1702" kern="1200">
        <a:solidFill>
          <a:schemeClr val="tx1"/>
        </a:solidFill>
        <a:latin typeface="+mn-lt"/>
        <a:ea typeface="+mn-ea"/>
        <a:cs typeface="+mn-cs"/>
      </a:defRPr>
    </a:lvl4pPr>
    <a:lvl5pPr marL="2593895" algn="l" defTabSz="1296947" rtl="0" eaLnBrk="1" latinLnBrk="0" hangingPunct="1">
      <a:defRPr sz="1702" kern="1200">
        <a:solidFill>
          <a:schemeClr val="tx1"/>
        </a:solidFill>
        <a:latin typeface="+mn-lt"/>
        <a:ea typeface="+mn-ea"/>
        <a:cs typeface="+mn-cs"/>
      </a:defRPr>
    </a:lvl5pPr>
    <a:lvl6pPr marL="3242369" algn="l" defTabSz="1296947" rtl="0" eaLnBrk="1" latinLnBrk="0" hangingPunct="1">
      <a:defRPr sz="1702" kern="1200">
        <a:solidFill>
          <a:schemeClr val="tx1"/>
        </a:solidFill>
        <a:latin typeface="+mn-lt"/>
        <a:ea typeface="+mn-ea"/>
        <a:cs typeface="+mn-cs"/>
      </a:defRPr>
    </a:lvl6pPr>
    <a:lvl7pPr marL="3890842" algn="l" defTabSz="1296947" rtl="0" eaLnBrk="1" latinLnBrk="0" hangingPunct="1">
      <a:defRPr sz="1702" kern="1200">
        <a:solidFill>
          <a:schemeClr val="tx1"/>
        </a:solidFill>
        <a:latin typeface="+mn-lt"/>
        <a:ea typeface="+mn-ea"/>
        <a:cs typeface="+mn-cs"/>
      </a:defRPr>
    </a:lvl7pPr>
    <a:lvl8pPr marL="4539316" algn="l" defTabSz="1296947" rtl="0" eaLnBrk="1" latinLnBrk="0" hangingPunct="1">
      <a:defRPr sz="1702" kern="1200">
        <a:solidFill>
          <a:schemeClr val="tx1"/>
        </a:solidFill>
        <a:latin typeface="+mn-lt"/>
        <a:ea typeface="+mn-ea"/>
        <a:cs typeface="+mn-cs"/>
      </a:defRPr>
    </a:lvl8pPr>
    <a:lvl9pPr marL="5187791" algn="l" defTabSz="1296947" rtl="0" eaLnBrk="1" latinLnBrk="0" hangingPunct="1">
      <a:defRPr sz="170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D50A5-66B4-452D-A9A0-7EAF28D9907A}" type="datetimeFigureOut">
              <a:rPr lang="es-EC" smtClean="0"/>
              <a:t>29/11/2024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89ECA-CFD7-4D7F-8C95-BECB522534A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786724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D50A5-66B4-452D-A9A0-7EAF28D9907A}" type="datetimeFigureOut">
              <a:rPr lang="es-EC" smtClean="0"/>
              <a:t>29/11/2024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89ECA-CFD7-4D7F-8C95-BECB522534A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813825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D50A5-66B4-452D-A9A0-7EAF28D9907A}" type="datetimeFigureOut">
              <a:rPr lang="es-EC" smtClean="0"/>
              <a:t>29/11/2024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89ECA-CFD7-4D7F-8C95-BECB522534A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193813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D50A5-66B4-452D-A9A0-7EAF28D9907A}" type="datetimeFigureOut">
              <a:rPr lang="es-EC" smtClean="0"/>
              <a:t>29/11/2024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89ECA-CFD7-4D7F-8C95-BECB522534A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460671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>
                    <a:tint val="82000"/>
                  </a:schemeClr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82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82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D50A5-66B4-452D-A9A0-7EAF28D9907A}" type="datetimeFigureOut">
              <a:rPr lang="es-EC" smtClean="0"/>
              <a:t>29/11/2024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89ECA-CFD7-4D7F-8C95-BECB522534A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994120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D50A5-66B4-452D-A9A0-7EAF28D9907A}" type="datetimeFigureOut">
              <a:rPr lang="es-EC" smtClean="0"/>
              <a:t>29/11/2024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89ECA-CFD7-4D7F-8C95-BECB522534A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762337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D50A5-66B4-452D-A9A0-7EAF28D9907A}" type="datetimeFigureOut">
              <a:rPr lang="es-EC" smtClean="0"/>
              <a:t>29/11/2024</a:t>
            </a:fld>
            <a:endParaRPr lang="es-EC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89ECA-CFD7-4D7F-8C95-BECB522534A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268295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D50A5-66B4-452D-A9A0-7EAF28D9907A}" type="datetimeFigureOut">
              <a:rPr lang="es-EC" smtClean="0"/>
              <a:t>29/11/2024</a:t>
            </a:fld>
            <a:endParaRPr lang="es-EC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89ECA-CFD7-4D7F-8C95-BECB522534A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957370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D50A5-66B4-452D-A9A0-7EAF28D9907A}" type="datetimeFigureOut">
              <a:rPr lang="es-EC" smtClean="0"/>
              <a:t>29/11/2024</a:t>
            </a:fld>
            <a:endParaRPr lang="es-EC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89ECA-CFD7-4D7F-8C95-BECB522534A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79284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D50A5-66B4-452D-A9A0-7EAF28D9907A}" type="datetimeFigureOut">
              <a:rPr lang="es-EC" smtClean="0"/>
              <a:t>29/11/2024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89ECA-CFD7-4D7F-8C95-BECB522534A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838066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D50A5-66B4-452D-A9A0-7EAF28D9907A}" type="datetimeFigureOut">
              <a:rPr lang="es-EC" smtClean="0"/>
              <a:t>29/11/2024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89ECA-CFD7-4D7F-8C95-BECB522534A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177408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BD50A5-66B4-452D-A9A0-7EAF28D9907A}" type="datetimeFigureOut">
              <a:rPr lang="es-EC" smtClean="0"/>
              <a:t>29/11/2024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C89ECA-CFD7-4D7F-8C95-BECB522534A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360372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881C293A-25F5-7EBC-C840-31A95AF6373A}"/>
              </a:ext>
            </a:extLst>
          </p:cNvPr>
          <p:cNvSpPr/>
          <p:nvPr/>
        </p:nvSpPr>
        <p:spPr>
          <a:xfrm>
            <a:off x="1276440" y="889737"/>
            <a:ext cx="28204562" cy="5632983"/>
          </a:xfrm>
          <a:prstGeom prst="rect">
            <a:avLst/>
          </a:prstGeom>
          <a:solidFill>
            <a:srgbClr val="FFFFFF"/>
          </a:solidFill>
          <a:ln w="38100">
            <a:solidFill>
              <a:srgbClr val="3A4961"/>
            </a:solidFill>
          </a:ln>
        </p:spPr>
        <p:style>
          <a:lnRef idx="2">
            <a:schemeClr val="accent1"/>
          </a:lnRef>
          <a:fillRef idx="1002">
            <a:schemeClr val="dk2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C" sz="3609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EF695FAF-11F0-BE35-BF54-6B0B3F9D8A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6739" y="1559475"/>
            <a:ext cx="7840115" cy="1568023"/>
          </a:xfrm>
          <a:prstGeom prst="rect">
            <a:avLst/>
          </a:prstGeom>
        </p:spPr>
      </p:pic>
      <p:pic>
        <p:nvPicPr>
          <p:cNvPr id="9" name="Picture 4">
            <a:extLst>
              <a:ext uri="{FF2B5EF4-FFF2-40B4-BE49-F238E27FC236}">
                <a16:creationId xmlns:a16="http://schemas.microsoft.com/office/drawing/2014/main" id="{06F836A1-AA5C-4F78-8066-5E9B7846CB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0258" y="3965542"/>
            <a:ext cx="5257382" cy="1462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A2369C1D-22B2-E73B-3288-13CF17E63353}"/>
              </a:ext>
            </a:extLst>
          </p:cNvPr>
          <p:cNvSpPr txBox="1"/>
          <p:nvPr/>
        </p:nvSpPr>
        <p:spPr>
          <a:xfrm>
            <a:off x="9645490" y="3588030"/>
            <a:ext cx="6569870" cy="255454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EC" sz="3200" b="1" dirty="0">
                <a:latin typeface="Arial" panose="020B0604020202020204" pitchFamily="34" charset="0"/>
                <a:cs typeface="Arial" panose="020B0604020202020204" pitchFamily="34" charset="0"/>
              </a:rPr>
              <a:t>Autor 1</a:t>
            </a:r>
          </a:p>
          <a:p>
            <a:pPr algn="ctr"/>
            <a:r>
              <a:rPr lang="es-EC" sz="3200" dirty="0">
                <a:latin typeface="Arial" panose="020B0604020202020204" pitchFamily="34" charset="0"/>
                <a:cs typeface="Arial" panose="020B0604020202020204" pitchFamily="34" charset="0"/>
              </a:rPr>
              <a:t>Facultad de Medicina</a:t>
            </a:r>
          </a:p>
          <a:p>
            <a:pPr algn="ctr"/>
            <a:r>
              <a:rPr lang="es-EC" sz="3200" dirty="0">
                <a:latin typeface="Arial" panose="020B0604020202020204" pitchFamily="34" charset="0"/>
                <a:cs typeface="Arial" panose="020B0604020202020204" pitchFamily="34" charset="0"/>
              </a:rPr>
              <a:t>Universidad Nacional de Colombia</a:t>
            </a:r>
          </a:p>
          <a:p>
            <a:pPr algn="ctr"/>
            <a:r>
              <a:rPr lang="es-EC" sz="3200" dirty="0">
                <a:latin typeface="Arial" panose="020B0604020202020204" pitchFamily="34" charset="0"/>
                <a:cs typeface="Arial" panose="020B0604020202020204" pitchFamily="34" charset="0"/>
              </a:rPr>
              <a:t>Bogotá – Colombia</a:t>
            </a:r>
          </a:p>
          <a:p>
            <a:pPr algn="ctr"/>
            <a:r>
              <a:rPr lang="es-EC" sz="3200" dirty="0">
                <a:latin typeface="Arial" panose="020B0604020202020204" pitchFamily="34" charset="0"/>
                <a:cs typeface="Arial" panose="020B0604020202020204" pitchFamily="34" charset="0"/>
              </a:rPr>
              <a:t>123@cancer.gov.co</a:t>
            </a:r>
          </a:p>
        </p:txBody>
      </p:sp>
      <p:grpSp>
        <p:nvGrpSpPr>
          <p:cNvPr id="41" name="Grupo 40">
            <a:extLst>
              <a:ext uri="{FF2B5EF4-FFF2-40B4-BE49-F238E27FC236}">
                <a16:creationId xmlns:a16="http://schemas.microsoft.com/office/drawing/2014/main" id="{45AC118E-E4E7-0A6D-2A40-42ED07F62E5D}"/>
              </a:ext>
            </a:extLst>
          </p:cNvPr>
          <p:cNvGrpSpPr/>
          <p:nvPr/>
        </p:nvGrpSpPr>
        <p:grpSpPr>
          <a:xfrm>
            <a:off x="1276440" y="7300461"/>
            <a:ext cx="13739777" cy="11063912"/>
            <a:chOff x="899160" y="4818038"/>
            <a:chExt cx="9278815" cy="5499442"/>
          </a:xfrm>
        </p:grpSpPr>
        <p:sp>
          <p:nvSpPr>
            <p:cNvPr id="42" name="Rectángulo 41">
              <a:extLst>
                <a:ext uri="{FF2B5EF4-FFF2-40B4-BE49-F238E27FC236}">
                  <a16:creationId xmlns:a16="http://schemas.microsoft.com/office/drawing/2014/main" id="{98207BA7-EBB2-A5F8-D4E1-B21CEC904C14}"/>
                </a:ext>
              </a:extLst>
            </p:cNvPr>
            <p:cNvSpPr/>
            <p:nvPr/>
          </p:nvSpPr>
          <p:spPr>
            <a:xfrm>
              <a:off x="899160" y="4818038"/>
              <a:ext cx="9278815" cy="549944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C" sz="3609"/>
            </a:p>
          </p:txBody>
        </p:sp>
        <p:sp>
          <p:nvSpPr>
            <p:cNvPr id="43" name="Rectángulo 42">
              <a:extLst>
                <a:ext uri="{FF2B5EF4-FFF2-40B4-BE49-F238E27FC236}">
                  <a16:creationId xmlns:a16="http://schemas.microsoft.com/office/drawing/2014/main" id="{4A43DD0E-C059-D1BB-EE36-9A4105581970}"/>
                </a:ext>
              </a:extLst>
            </p:cNvPr>
            <p:cNvSpPr/>
            <p:nvPr/>
          </p:nvSpPr>
          <p:spPr>
            <a:xfrm>
              <a:off x="899160" y="4818038"/>
              <a:ext cx="9278815" cy="957922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1002">
              <a:schemeClr val="dk2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EC" sz="5655" b="1">
                  <a:latin typeface="Arial" panose="020B0604020202020204" pitchFamily="34" charset="0"/>
                  <a:cs typeface="Arial" panose="020B0604020202020204" pitchFamily="34" charset="0"/>
                </a:rPr>
                <a:t>INTRODUCTIONS</a:t>
              </a:r>
            </a:p>
          </p:txBody>
        </p:sp>
        <p:sp>
          <p:nvSpPr>
            <p:cNvPr id="44" name="CuadroTexto 43">
              <a:extLst>
                <a:ext uri="{FF2B5EF4-FFF2-40B4-BE49-F238E27FC236}">
                  <a16:creationId xmlns:a16="http://schemas.microsoft.com/office/drawing/2014/main" id="{32FE4ACE-E1C8-9277-7CC4-14B8C63C8569}"/>
                </a:ext>
              </a:extLst>
            </p:cNvPr>
            <p:cNvSpPr txBox="1"/>
            <p:nvPr/>
          </p:nvSpPr>
          <p:spPr>
            <a:xfrm>
              <a:off x="1021080" y="6035040"/>
              <a:ext cx="8961120" cy="367732"/>
            </a:xfrm>
            <a:prstGeom prst="rect">
              <a:avLst/>
            </a:prstGeom>
            <a:noFill/>
          </p:spPr>
          <p:txBody>
            <a:bodyPr wrap="square" lIns="129280" tIns="64640" rIns="129280" bIns="64640" rtlCol="0" anchor="t">
              <a:spAutoFit/>
            </a:bodyPr>
            <a:lstStyle/>
            <a:p>
              <a:pPr algn="just"/>
              <a:endParaRPr lang="es-ES" sz="3959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1" name="Grupo 60">
            <a:extLst>
              <a:ext uri="{FF2B5EF4-FFF2-40B4-BE49-F238E27FC236}">
                <a16:creationId xmlns:a16="http://schemas.microsoft.com/office/drawing/2014/main" id="{75E8F087-A395-D760-BA6D-3759C1CA9B82}"/>
              </a:ext>
            </a:extLst>
          </p:cNvPr>
          <p:cNvGrpSpPr/>
          <p:nvPr/>
        </p:nvGrpSpPr>
        <p:grpSpPr>
          <a:xfrm>
            <a:off x="15647673" y="7296620"/>
            <a:ext cx="13739777" cy="22674726"/>
            <a:chOff x="899160" y="4818038"/>
            <a:chExt cx="9278815" cy="5499442"/>
          </a:xfrm>
        </p:grpSpPr>
        <p:sp>
          <p:nvSpPr>
            <p:cNvPr id="62" name="Rectángulo 61">
              <a:extLst>
                <a:ext uri="{FF2B5EF4-FFF2-40B4-BE49-F238E27FC236}">
                  <a16:creationId xmlns:a16="http://schemas.microsoft.com/office/drawing/2014/main" id="{97127A3F-8B86-8F99-10FB-1CA70F050FBA}"/>
                </a:ext>
              </a:extLst>
            </p:cNvPr>
            <p:cNvSpPr/>
            <p:nvPr/>
          </p:nvSpPr>
          <p:spPr>
            <a:xfrm>
              <a:off x="899160" y="4818038"/>
              <a:ext cx="9278815" cy="549944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C" sz="3609"/>
            </a:p>
          </p:txBody>
        </p:sp>
        <p:sp>
          <p:nvSpPr>
            <p:cNvPr id="63" name="Rectángulo 62">
              <a:extLst>
                <a:ext uri="{FF2B5EF4-FFF2-40B4-BE49-F238E27FC236}">
                  <a16:creationId xmlns:a16="http://schemas.microsoft.com/office/drawing/2014/main" id="{131803D1-E2F0-BFF1-8217-0D2004BF6D67}"/>
                </a:ext>
              </a:extLst>
            </p:cNvPr>
            <p:cNvSpPr/>
            <p:nvPr/>
          </p:nvSpPr>
          <p:spPr>
            <a:xfrm>
              <a:off x="899160" y="4818038"/>
              <a:ext cx="9278815" cy="460532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1002">
              <a:schemeClr val="dk2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EC" sz="5655" b="1">
                  <a:latin typeface="Arial" panose="020B0604020202020204" pitchFamily="34" charset="0"/>
                  <a:cs typeface="Arial" panose="020B0604020202020204" pitchFamily="34" charset="0"/>
                </a:rPr>
                <a:t>RESULTS AND DISCUSSION</a:t>
              </a:r>
              <a:endParaRPr lang="es-EC" sz="5655"/>
            </a:p>
          </p:txBody>
        </p:sp>
      </p:grpSp>
      <p:grpSp>
        <p:nvGrpSpPr>
          <p:cNvPr id="65" name="Grupo 64">
            <a:extLst>
              <a:ext uri="{FF2B5EF4-FFF2-40B4-BE49-F238E27FC236}">
                <a16:creationId xmlns:a16="http://schemas.microsoft.com/office/drawing/2014/main" id="{B580CB9B-D5AA-2D7C-0BCB-263EC5E01EFC}"/>
              </a:ext>
            </a:extLst>
          </p:cNvPr>
          <p:cNvGrpSpPr/>
          <p:nvPr/>
        </p:nvGrpSpPr>
        <p:grpSpPr>
          <a:xfrm>
            <a:off x="1267752" y="18907434"/>
            <a:ext cx="13739777" cy="11063912"/>
            <a:chOff x="899160" y="4818038"/>
            <a:chExt cx="9278815" cy="6880184"/>
          </a:xfrm>
        </p:grpSpPr>
        <p:sp>
          <p:nvSpPr>
            <p:cNvPr id="66" name="Rectángulo 65">
              <a:extLst>
                <a:ext uri="{FF2B5EF4-FFF2-40B4-BE49-F238E27FC236}">
                  <a16:creationId xmlns:a16="http://schemas.microsoft.com/office/drawing/2014/main" id="{AD24A8FB-02D3-76E3-97F4-DDD56056EA0E}"/>
                </a:ext>
              </a:extLst>
            </p:cNvPr>
            <p:cNvSpPr/>
            <p:nvPr/>
          </p:nvSpPr>
          <p:spPr>
            <a:xfrm>
              <a:off x="899160" y="4818038"/>
              <a:ext cx="9278815" cy="688018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C" sz="3609"/>
            </a:p>
          </p:txBody>
        </p:sp>
        <p:sp>
          <p:nvSpPr>
            <p:cNvPr id="67" name="Rectángulo 66">
              <a:extLst>
                <a:ext uri="{FF2B5EF4-FFF2-40B4-BE49-F238E27FC236}">
                  <a16:creationId xmlns:a16="http://schemas.microsoft.com/office/drawing/2014/main" id="{7BA0661F-1310-B840-DF0C-C38A46F30A0B}"/>
                </a:ext>
              </a:extLst>
            </p:cNvPr>
            <p:cNvSpPr/>
            <p:nvPr/>
          </p:nvSpPr>
          <p:spPr>
            <a:xfrm>
              <a:off x="899160" y="4818038"/>
              <a:ext cx="9278815" cy="957922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1002">
              <a:schemeClr val="dk2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EC" sz="5655" b="1">
                  <a:latin typeface="Arial" panose="020B0604020202020204" pitchFamily="34" charset="0"/>
                  <a:cs typeface="Arial" panose="020B0604020202020204" pitchFamily="34" charset="0"/>
                </a:rPr>
                <a:t>RELATED WORKS </a:t>
              </a:r>
              <a:endParaRPr lang="es-EC" sz="5655"/>
            </a:p>
          </p:txBody>
        </p:sp>
        <p:sp>
          <p:nvSpPr>
            <p:cNvPr id="68" name="CuadroTexto 67">
              <a:extLst>
                <a:ext uri="{FF2B5EF4-FFF2-40B4-BE49-F238E27FC236}">
                  <a16:creationId xmlns:a16="http://schemas.microsoft.com/office/drawing/2014/main" id="{BD242938-AD03-23C7-55C9-0CFDF8628D57}"/>
                </a:ext>
              </a:extLst>
            </p:cNvPr>
            <p:cNvSpPr txBox="1"/>
            <p:nvPr/>
          </p:nvSpPr>
          <p:spPr>
            <a:xfrm>
              <a:off x="1021080" y="6035040"/>
              <a:ext cx="8961120" cy="838937"/>
            </a:xfrm>
            <a:prstGeom prst="rect">
              <a:avLst/>
            </a:prstGeom>
            <a:noFill/>
          </p:spPr>
          <p:txBody>
            <a:bodyPr wrap="square" lIns="129280" tIns="64640" rIns="129280" bIns="64640" rtlCol="0" anchor="t">
              <a:spAutoFit/>
            </a:bodyPr>
            <a:lstStyle/>
            <a:p>
              <a:pPr algn="just"/>
              <a:endParaRPr lang="es-ES" sz="3959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just"/>
              <a:r>
                <a:rPr lang="es-ES" sz="3959" dirty="0">
                  <a:latin typeface="Arial"/>
                  <a:cs typeface="Arial"/>
                </a:rPr>
                <a:t> </a:t>
              </a:r>
              <a:endParaRPr lang="es-EC" sz="3959" dirty="0">
                <a:latin typeface="Arial"/>
                <a:cs typeface="Arial"/>
              </a:endParaRPr>
            </a:p>
          </p:txBody>
        </p:sp>
      </p:grpSp>
      <p:grpSp>
        <p:nvGrpSpPr>
          <p:cNvPr id="69" name="Grupo 68">
            <a:extLst>
              <a:ext uri="{FF2B5EF4-FFF2-40B4-BE49-F238E27FC236}">
                <a16:creationId xmlns:a16="http://schemas.microsoft.com/office/drawing/2014/main" id="{08ED686C-7DE9-B2F9-F850-43C5CF321801}"/>
              </a:ext>
            </a:extLst>
          </p:cNvPr>
          <p:cNvGrpSpPr/>
          <p:nvPr/>
        </p:nvGrpSpPr>
        <p:grpSpPr>
          <a:xfrm>
            <a:off x="15668694" y="30401104"/>
            <a:ext cx="13739777" cy="11532662"/>
            <a:chOff x="899160" y="4818038"/>
            <a:chExt cx="9278815" cy="5499442"/>
          </a:xfrm>
        </p:grpSpPr>
        <p:sp>
          <p:nvSpPr>
            <p:cNvPr id="70" name="Rectángulo 69">
              <a:extLst>
                <a:ext uri="{FF2B5EF4-FFF2-40B4-BE49-F238E27FC236}">
                  <a16:creationId xmlns:a16="http://schemas.microsoft.com/office/drawing/2014/main" id="{B7310ACD-8B65-C68F-4FFC-04F30306CDFB}"/>
                </a:ext>
              </a:extLst>
            </p:cNvPr>
            <p:cNvSpPr/>
            <p:nvPr/>
          </p:nvSpPr>
          <p:spPr>
            <a:xfrm>
              <a:off x="899160" y="4818038"/>
              <a:ext cx="9278815" cy="549944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C" sz="3609"/>
            </a:p>
          </p:txBody>
        </p:sp>
        <p:sp>
          <p:nvSpPr>
            <p:cNvPr id="71" name="Rectángulo 70">
              <a:extLst>
                <a:ext uri="{FF2B5EF4-FFF2-40B4-BE49-F238E27FC236}">
                  <a16:creationId xmlns:a16="http://schemas.microsoft.com/office/drawing/2014/main" id="{7E2B0212-752E-CD6A-9A77-8BBA9309B63B}"/>
                </a:ext>
              </a:extLst>
            </p:cNvPr>
            <p:cNvSpPr/>
            <p:nvPr/>
          </p:nvSpPr>
          <p:spPr>
            <a:xfrm>
              <a:off x="899160" y="4818038"/>
              <a:ext cx="9278815" cy="741236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1002">
              <a:schemeClr val="dk2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EC" sz="5655" b="1">
                  <a:latin typeface="Arial" panose="020B0604020202020204" pitchFamily="34" charset="0"/>
                  <a:cs typeface="Arial" panose="020B0604020202020204" pitchFamily="34" charset="0"/>
                </a:rPr>
                <a:t>CONCLUSIONS</a:t>
              </a:r>
              <a:endParaRPr lang="es-EC" sz="5655"/>
            </a:p>
          </p:txBody>
        </p:sp>
      </p:grpSp>
      <p:grpSp>
        <p:nvGrpSpPr>
          <p:cNvPr id="73" name="Grupo 72">
            <a:extLst>
              <a:ext uri="{FF2B5EF4-FFF2-40B4-BE49-F238E27FC236}">
                <a16:creationId xmlns:a16="http://schemas.microsoft.com/office/drawing/2014/main" id="{4088AEA8-549B-52FE-CF69-E15F46ED6BBA}"/>
              </a:ext>
            </a:extLst>
          </p:cNvPr>
          <p:cNvGrpSpPr/>
          <p:nvPr/>
        </p:nvGrpSpPr>
        <p:grpSpPr>
          <a:xfrm>
            <a:off x="1267752" y="30373321"/>
            <a:ext cx="13739777" cy="11532662"/>
            <a:chOff x="899160" y="4818038"/>
            <a:chExt cx="9278815" cy="5499442"/>
          </a:xfrm>
        </p:grpSpPr>
        <p:sp>
          <p:nvSpPr>
            <p:cNvPr id="74" name="Rectángulo 73">
              <a:extLst>
                <a:ext uri="{FF2B5EF4-FFF2-40B4-BE49-F238E27FC236}">
                  <a16:creationId xmlns:a16="http://schemas.microsoft.com/office/drawing/2014/main" id="{650FCC81-8C07-1242-B061-4D683A9488E1}"/>
                </a:ext>
              </a:extLst>
            </p:cNvPr>
            <p:cNvSpPr/>
            <p:nvPr/>
          </p:nvSpPr>
          <p:spPr>
            <a:xfrm>
              <a:off x="899160" y="4818038"/>
              <a:ext cx="9278815" cy="549944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C" sz="3609"/>
            </a:p>
          </p:txBody>
        </p:sp>
        <p:sp>
          <p:nvSpPr>
            <p:cNvPr id="75" name="Rectángulo 74">
              <a:extLst>
                <a:ext uri="{FF2B5EF4-FFF2-40B4-BE49-F238E27FC236}">
                  <a16:creationId xmlns:a16="http://schemas.microsoft.com/office/drawing/2014/main" id="{AD4D8672-BAD4-3B9C-B53F-70A823214089}"/>
                </a:ext>
              </a:extLst>
            </p:cNvPr>
            <p:cNvSpPr/>
            <p:nvPr/>
          </p:nvSpPr>
          <p:spPr>
            <a:xfrm>
              <a:off x="899160" y="4818039"/>
              <a:ext cx="9278815" cy="711108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1002">
              <a:schemeClr val="dk2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EC" sz="5655" b="1">
                  <a:latin typeface="Arial" panose="020B0604020202020204" pitchFamily="34" charset="0"/>
                  <a:cs typeface="Arial" panose="020B0604020202020204" pitchFamily="34" charset="0"/>
                </a:rPr>
                <a:t>METHODOLOGY</a:t>
              </a:r>
              <a:endParaRPr lang="es-EC" sz="5655"/>
            </a:p>
          </p:txBody>
        </p:sp>
      </p:grpSp>
      <p:sp>
        <p:nvSpPr>
          <p:cNvPr id="82" name="CuadroTexto 81">
            <a:extLst>
              <a:ext uri="{FF2B5EF4-FFF2-40B4-BE49-F238E27FC236}">
                <a16:creationId xmlns:a16="http://schemas.microsoft.com/office/drawing/2014/main" id="{B31B9125-7F78-C1BA-9DFF-0128E7D4E2B5}"/>
              </a:ext>
            </a:extLst>
          </p:cNvPr>
          <p:cNvSpPr txBox="1"/>
          <p:nvPr/>
        </p:nvSpPr>
        <p:spPr>
          <a:xfrm>
            <a:off x="9906901" y="897780"/>
            <a:ext cx="19574100" cy="2268185"/>
          </a:xfrm>
          <a:prstGeom prst="rect">
            <a:avLst/>
          </a:prstGeom>
          <a:solidFill>
            <a:srgbClr val="3A4961"/>
          </a:solidFill>
          <a:ln>
            <a:solidFill>
              <a:srgbClr val="3A496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509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Recuperación de Imágenes por Análisis de Contenido para Apoyo en el estudio de Masas Mamográficas </a:t>
            </a:r>
          </a:p>
          <a:p>
            <a:pPr algn="ctr"/>
            <a:r>
              <a:rPr lang="es-ES" sz="3959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Primera aproximación para un CAD Colombiano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21852AA-E68B-2D6B-D033-C4B356954ADE}"/>
              </a:ext>
            </a:extLst>
          </p:cNvPr>
          <p:cNvSpPr txBox="1"/>
          <p:nvPr/>
        </p:nvSpPr>
        <p:spPr>
          <a:xfrm>
            <a:off x="16320610" y="3618510"/>
            <a:ext cx="6569870" cy="255454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EC" sz="3200" b="1" dirty="0">
                <a:latin typeface="Arial" panose="020B0604020202020204" pitchFamily="34" charset="0"/>
                <a:cs typeface="Arial" panose="020B0604020202020204" pitchFamily="34" charset="0"/>
              </a:rPr>
              <a:t>Autor 1</a:t>
            </a:r>
          </a:p>
          <a:p>
            <a:pPr algn="ctr"/>
            <a:r>
              <a:rPr lang="es-EC" sz="3200" dirty="0">
                <a:latin typeface="Arial" panose="020B0604020202020204" pitchFamily="34" charset="0"/>
                <a:cs typeface="Arial" panose="020B0604020202020204" pitchFamily="34" charset="0"/>
              </a:rPr>
              <a:t>Facultad de Medicina</a:t>
            </a:r>
          </a:p>
          <a:p>
            <a:pPr algn="ctr"/>
            <a:r>
              <a:rPr lang="es-EC" sz="3200" dirty="0">
                <a:latin typeface="Arial" panose="020B0604020202020204" pitchFamily="34" charset="0"/>
                <a:cs typeface="Arial" panose="020B0604020202020204" pitchFamily="34" charset="0"/>
              </a:rPr>
              <a:t>Universidad Nacional de Colombia</a:t>
            </a:r>
          </a:p>
          <a:p>
            <a:pPr algn="ctr"/>
            <a:r>
              <a:rPr lang="es-EC" sz="3200" dirty="0">
                <a:latin typeface="Arial" panose="020B0604020202020204" pitchFamily="34" charset="0"/>
                <a:cs typeface="Arial" panose="020B0604020202020204" pitchFamily="34" charset="0"/>
              </a:rPr>
              <a:t>Bogotá – Colombia</a:t>
            </a:r>
          </a:p>
          <a:p>
            <a:pPr algn="ctr"/>
            <a:r>
              <a:rPr lang="es-EC" sz="3200" dirty="0">
                <a:latin typeface="Arial" panose="020B0604020202020204" pitchFamily="34" charset="0"/>
                <a:cs typeface="Arial" panose="020B0604020202020204" pitchFamily="34" charset="0"/>
              </a:rPr>
              <a:t>123@cancer.gov.co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807442A-0BE2-5867-593B-8129033E8AEF}"/>
              </a:ext>
            </a:extLst>
          </p:cNvPr>
          <p:cNvSpPr txBox="1"/>
          <p:nvPr/>
        </p:nvSpPr>
        <p:spPr>
          <a:xfrm>
            <a:off x="22873810" y="3618510"/>
            <a:ext cx="6569870" cy="255454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EC" sz="3200" b="1" dirty="0">
                <a:latin typeface="Arial" panose="020B0604020202020204" pitchFamily="34" charset="0"/>
                <a:cs typeface="Arial" panose="020B0604020202020204" pitchFamily="34" charset="0"/>
              </a:rPr>
              <a:t>Autor 1</a:t>
            </a:r>
          </a:p>
          <a:p>
            <a:pPr algn="ctr"/>
            <a:r>
              <a:rPr lang="es-EC" sz="3200" dirty="0">
                <a:latin typeface="Arial" panose="020B0604020202020204" pitchFamily="34" charset="0"/>
                <a:cs typeface="Arial" panose="020B0604020202020204" pitchFamily="34" charset="0"/>
              </a:rPr>
              <a:t>Facultad de Medicina</a:t>
            </a:r>
          </a:p>
          <a:p>
            <a:pPr algn="ctr"/>
            <a:r>
              <a:rPr lang="es-EC" sz="3200" dirty="0">
                <a:latin typeface="Arial" panose="020B0604020202020204" pitchFamily="34" charset="0"/>
                <a:cs typeface="Arial" panose="020B0604020202020204" pitchFamily="34" charset="0"/>
              </a:rPr>
              <a:t>Universidad Nacional de Colombia</a:t>
            </a:r>
          </a:p>
          <a:p>
            <a:pPr algn="ctr"/>
            <a:r>
              <a:rPr lang="es-EC" sz="3200" dirty="0">
                <a:latin typeface="Arial" panose="020B0604020202020204" pitchFamily="34" charset="0"/>
                <a:cs typeface="Arial" panose="020B0604020202020204" pitchFamily="34" charset="0"/>
              </a:rPr>
              <a:t>Bogotá – Colombia</a:t>
            </a:r>
          </a:p>
          <a:p>
            <a:pPr algn="ctr"/>
            <a:r>
              <a:rPr lang="es-EC" sz="3200" dirty="0">
                <a:latin typeface="Arial" panose="020B0604020202020204" pitchFamily="34" charset="0"/>
                <a:cs typeface="Arial" panose="020B0604020202020204" pitchFamily="34" charset="0"/>
              </a:rPr>
              <a:t>123@cancer.gov.co</a:t>
            </a:r>
          </a:p>
        </p:txBody>
      </p:sp>
    </p:spTree>
    <p:extLst>
      <p:ext uri="{BB962C8B-B14F-4D97-AF65-F5344CB8AC3E}">
        <p14:creationId xmlns:p14="http://schemas.microsoft.com/office/powerpoint/2010/main" val="32611553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5c1cafe-9c9d-48d2-9b88-9fa8e22f3be6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28CE814B51D38844B8FE9CE181B2F988" ma:contentTypeVersion="13" ma:contentTypeDescription="Crear nuevo documento." ma:contentTypeScope="" ma:versionID="38c23b5f8fe2facb5fba2960a524bea0">
  <xsd:schema xmlns:xsd="http://www.w3.org/2001/XMLSchema" xmlns:xs="http://www.w3.org/2001/XMLSchema" xmlns:p="http://schemas.microsoft.com/office/2006/metadata/properties" xmlns:ns3="f5c1cafe-9c9d-48d2-9b88-9fa8e22f3be6" xmlns:ns4="cbbbaced-9086-4503-ba52-ac7da9c5591b" targetNamespace="http://schemas.microsoft.com/office/2006/metadata/properties" ma:root="true" ma:fieldsID="46a4ace00a76b1405a6ba55006de316b" ns3:_="" ns4:_="">
    <xsd:import namespace="f5c1cafe-9c9d-48d2-9b88-9fa8e22f3be6"/>
    <xsd:import namespace="cbbbaced-9086-4503-ba52-ac7da9c5591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_activity" minOccurs="0"/>
                <xsd:element ref="ns3:MediaServiceObjectDetectorVersion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SearchProperties" minOccurs="0"/>
                <xsd:element ref="ns3:MediaServiceDateTaken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c1cafe-9c9d-48d2-9b88-9fa8e22f3be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activity" ma:index="10" nillable="true" ma:displayName="_activity" ma:hidden="true" ma:internalName="_activity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7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bbaced-9086-4503-ba52-ac7da9c5591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Hash de la sugerencia para comparti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FF28D8A-4F83-4350-BD02-53A4F542081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C5FDF12-3572-434E-AF3B-F0FF8AF5B10A}">
  <ds:schemaRefs>
    <ds:schemaRef ds:uri="cbbbaced-9086-4503-ba52-ac7da9c5591b"/>
    <ds:schemaRef ds:uri="f5c1cafe-9c9d-48d2-9b88-9fa8e22f3be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E0649AA-F125-4AFA-9416-CFD06C17EBB8}">
  <ds:schemaRefs>
    <ds:schemaRef ds:uri="cbbbaced-9086-4503-ba52-ac7da9c5591b"/>
    <ds:schemaRef ds:uri="f5c1cafe-9c9d-48d2-9b88-9fa8e22f3be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87</Words>
  <Application>Microsoft Office PowerPoint</Application>
  <PresentationFormat>Personalizado</PresentationFormat>
  <Paragraphs>24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Byron Fernando Velasco Gualotuña</dc:creator>
  <cp:lastModifiedBy>Byron Fernando Velasco Gualotuña</cp:lastModifiedBy>
  <cp:revision>11</cp:revision>
  <dcterms:created xsi:type="dcterms:W3CDTF">2024-11-27T18:38:34Z</dcterms:created>
  <dcterms:modified xsi:type="dcterms:W3CDTF">2024-11-29T20:11:06Z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0x01010028CE814B51D38844B8FE9CE181B2F988</vt:lpwstr>
  </property>
</Properties>
</file>